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9" r:id="rId3"/>
    <p:sldId id="322" r:id="rId4"/>
    <p:sldId id="260" r:id="rId5"/>
    <p:sldId id="323" r:id="rId6"/>
    <p:sldId id="261" r:id="rId7"/>
    <p:sldId id="324" r:id="rId8"/>
    <p:sldId id="293" r:id="rId9"/>
    <p:sldId id="325" r:id="rId10"/>
    <p:sldId id="295" r:id="rId11"/>
    <p:sldId id="326" r:id="rId12"/>
    <p:sldId id="297" r:id="rId13"/>
    <p:sldId id="298" r:id="rId14"/>
    <p:sldId id="331" r:id="rId15"/>
    <p:sldId id="327" r:id="rId16"/>
    <p:sldId id="299" r:id="rId17"/>
    <p:sldId id="328" r:id="rId18"/>
    <p:sldId id="300" r:id="rId19"/>
    <p:sldId id="319" r:id="rId20"/>
    <p:sldId id="329" r:id="rId21"/>
    <p:sldId id="304" r:id="rId22"/>
    <p:sldId id="330" r:id="rId23"/>
  </p:sldIdLst>
  <p:sldSz cx="9144000" cy="5143500" type="screen16x9"/>
  <p:notesSz cx="6858000" cy="9144000"/>
  <p:embeddedFontLst>
    <p:embeddedFont>
      <p:font typeface="Montserrat" panose="00000500000000000000" pitchFamily="50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51D"/>
    <a:srgbClr val="FF6C00"/>
    <a:srgbClr val="000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0C33746-BF90-672C-104C-8CF833D77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88F85E5-9814-661F-17E5-8A2048A882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3C8B4F6-E9D4-D466-53CE-9638C6C703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56797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0A40E2B4-E554-2CAE-F16A-4276EF5A1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190459B1-DC36-A725-FC2A-485F72E33C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2BD6A319-CC56-B99E-1DF5-406308E084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15980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A46A366-8397-5B5E-80BC-D3580C844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B2777B5-AF81-DF08-5944-5F58F43323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060BEF2-0388-5690-D7AB-DC2FB37F60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68291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B1034A8-F72E-E05F-FEDD-6C11AA8BE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9E76BE9-F684-9AD6-F68D-C7EF45BB43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20CF4AD-68B2-C5AB-9CA4-904025C675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70786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D26FEAD-D457-E90B-834F-569FE98B3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4C2312F-937D-53FA-3F0E-4AA64931DF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BFDA3C1-AE3C-9F57-59A4-E4A598FB71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37386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61701479-202C-1525-3905-0DB52B2A5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0A909C0F-C7B5-EEC4-C6BB-813F82E571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8F497771-FAF8-13E0-785E-7CA9049BFD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65015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8C2F451-7689-3E22-27EC-3926AECDE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0F05BFA-998E-FFD6-9B19-4E93B99BBF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9970118-F549-EA50-01D6-A862E10589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83608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BC93BEC2-686F-273D-063E-964ACB38E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934510E9-E8A9-2DB2-7DB9-0EB130EA3E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74EE3FD-039A-BBC2-7E16-8F83901C2D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99007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5DE8AF5-3A02-E380-656B-76BA14C8A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A447D74-4EFA-6A9E-EEBE-ACC27A6E66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BC4A089-8D0A-E223-D795-EA7E5D9ED3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44788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C1DFC1B-3B90-5EA4-F0EA-B244D9E52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9491785-F632-BEA2-FE25-6DE2A596F9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232011A-E218-EFAC-C98D-14C6EE93A0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8914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88A321F-C7BD-D3C8-5AD2-8D3100D17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FDA162F-335E-6468-15EA-9BDE4B7C1A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E929ED5-B9EC-563E-C3E4-7A4AE82071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61473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76F010C-64FE-E9E3-348B-91B1375BB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D7FD2DCD-FF53-EC07-A684-878DD81637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55141875-CF47-0F54-14BE-BDAC041961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76611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32374C7-3422-662C-4294-32211EFDA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F263EBD-B9E9-32BE-AA52-5E5F5964F7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53FADEF-1A37-21E0-2060-1C82350CF7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11459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1990CA3-C7AE-5D9B-3CE8-07E9345F9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7D85E5C4-A261-6F00-286B-6D5EDC4A7F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748DE9A-1C16-C16C-8310-5E2B8572A2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9356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2011A9A2-4CA8-D0B0-381D-B73A8B341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275757FF-FC70-DBE7-A57F-902A6C417E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B59BBBD5-7AC8-C523-F791-29FF74DFFA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9008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ABC7BA8-FAA2-1498-6A0C-6042BF713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69B3D46-8DF9-E70F-5701-F580B5E494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1B54811-B764-CF2C-D050-06CF67406D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1165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C4E7AFB7-34A6-F3F6-632D-6B3E0953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BB5B000-BA5E-D664-4146-7710B449B1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E038A8B3-94F7-E40E-8349-BA1E92293F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8075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94DDFE1-2DD6-1A94-843C-E45661A76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F909F82-827B-0F7B-571D-38479A6612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61828D3-F8B9-D87D-92D4-A70AF68EB5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6666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E35D624F-15F9-19FB-2901-1AC35E10E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46807AB4-AFDA-1EE8-3ED1-09C1E8C21C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1BCE1970-F2E9-7F5F-C082-09D6279981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24812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778BA7F-91D1-0AD9-DBD6-130307E2D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9BB5449-5889-1DC8-1522-0B4EBF4CD3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B85266F-E524-B123-EA33-F1539AC375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86865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A4556BD7-07BF-6275-8596-30D45C8CC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78971E1C-4D09-D58A-8937-8D4E86CE99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B54B708-166A-0B1F-783B-ECC644B330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572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14C2A68-D5E5-4117-7948-2915BEE1E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B921A58-72A8-85C7-EFA5-AB16880954A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F9495533-6FCF-BF01-63BE-506AD0031972}"/>
              </a:ext>
            </a:extLst>
          </p:cNvPr>
          <p:cNvSpPr txBox="1">
            <a:spLocks/>
          </p:cNvSpPr>
          <p:nvPr/>
        </p:nvSpPr>
        <p:spPr>
          <a:xfrm>
            <a:off x="623400" y="1604166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dirty="0"/>
              <a:t>- Forças: habilidades e recursos</a:t>
            </a:r>
          </a:p>
          <a:p>
            <a:pPr algn="l"/>
            <a:r>
              <a:rPr lang="pt-BR" dirty="0"/>
              <a:t>- Fraquezas: limitações técnicas ou estruturais</a:t>
            </a:r>
          </a:p>
          <a:p>
            <a:pPr algn="l"/>
            <a:r>
              <a:rPr lang="pt-BR" dirty="0"/>
              <a:t>- Oportunidades: tendências, espaços vazios</a:t>
            </a:r>
          </a:p>
          <a:p>
            <a:pPr algn="l"/>
            <a:r>
              <a:rPr lang="pt-BR" dirty="0"/>
              <a:t>- Ameaças: concorrência, saturação, crises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3ED4340-A5CB-48C4-897F-11F17EB432A0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lnSpc>
                <a:spcPct val="120000"/>
              </a:lnSpc>
              <a:buClr>
                <a:srgbClr val="000000"/>
              </a:buClr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Matriz SWOT e Cenários</a:t>
            </a:r>
          </a:p>
        </p:txBody>
      </p:sp>
    </p:spTree>
    <p:extLst>
      <p:ext uri="{BB962C8B-B14F-4D97-AF65-F5344CB8AC3E}">
        <p14:creationId xmlns:p14="http://schemas.microsoft.com/office/powerpoint/2010/main" val="194212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4CFD478E-2289-4645-D976-A112731C7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81B8B17-6069-8CB4-3453-CDFDB1C7A99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42846903-77D5-C307-FD04-3A70C1200CD8}"/>
              </a:ext>
            </a:extLst>
          </p:cNvPr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6326905F-C966-B8E9-8287-5EB82B8CA3F8}"/>
              </a:ext>
            </a:extLst>
          </p:cNvPr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6045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9A7B8B0-9671-B7E9-C805-E2929F307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45DE7E8-AC00-1A65-AFE7-983E9956C36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2C2897DF-9AE6-0E70-CD42-0F07E10CD647}"/>
              </a:ext>
            </a:extLst>
          </p:cNvPr>
          <p:cNvSpPr txBox="1">
            <a:spLocks/>
          </p:cNvSpPr>
          <p:nvPr/>
        </p:nvSpPr>
        <p:spPr>
          <a:xfrm>
            <a:off x="124413" y="1571116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dirty="0"/>
              <a:t>- Multicanal </a:t>
            </a:r>
            <a:r>
              <a:rPr lang="pt-BR" dirty="0" err="1"/>
              <a:t>vs</a:t>
            </a:r>
            <a:r>
              <a:rPr lang="pt-BR" dirty="0"/>
              <a:t> </a:t>
            </a:r>
            <a:r>
              <a:rPr lang="pt-BR" dirty="0" err="1"/>
              <a:t>Omnicanal</a:t>
            </a:r>
            <a:endParaRPr lang="pt-BR" dirty="0"/>
          </a:p>
          <a:p>
            <a:pPr algn="l"/>
            <a:r>
              <a:rPr lang="pt-BR" dirty="0"/>
              <a:t>- Consistência de linguagem e design</a:t>
            </a:r>
          </a:p>
          <a:p>
            <a:pPr algn="l"/>
            <a:r>
              <a:rPr lang="pt-BR" dirty="0"/>
              <a:t>- Exemplo: </a:t>
            </a:r>
            <a:r>
              <a:rPr lang="pt-BR" dirty="0" err="1"/>
              <a:t>Reels</a:t>
            </a:r>
            <a:r>
              <a:rPr lang="pt-BR" dirty="0"/>
              <a:t> no Instagram + link no WhatsApp + </a:t>
            </a:r>
            <a:r>
              <a:rPr lang="pt-BR" dirty="0" err="1"/>
              <a:t>email</a:t>
            </a:r>
            <a:r>
              <a:rPr lang="pt-BR" dirty="0"/>
              <a:t> com CTA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A7BEBD0-A348-AE72-3CB0-F3DDAD3E3F39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lnSpc>
                <a:spcPct val="110000"/>
              </a:lnSpc>
              <a:buClr>
                <a:srgbClr val="000000"/>
              </a:buClr>
            </a:pPr>
            <a:r>
              <a:rPr lang="pt-BR" sz="27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Integração de Canais de Comunicação</a:t>
            </a:r>
          </a:p>
        </p:txBody>
      </p:sp>
    </p:spTree>
    <p:extLst>
      <p:ext uri="{BB962C8B-B14F-4D97-AF65-F5344CB8AC3E}">
        <p14:creationId xmlns:p14="http://schemas.microsoft.com/office/powerpoint/2010/main" val="126374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5DB03C3-43F8-142D-E8BB-1285A25C8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7CF11E8-376C-2647-C8D5-AD4905F9E70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C0EC785-CF93-6B81-A595-E43E4D1A33D6}"/>
              </a:ext>
            </a:extLst>
          </p:cNvPr>
          <p:cNvSpPr txBox="1">
            <a:spLocks/>
          </p:cNvSpPr>
          <p:nvPr/>
        </p:nvSpPr>
        <p:spPr>
          <a:xfrm>
            <a:off x="421869" y="17271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dirty="0"/>
              <a:t>- Conteúdo de Topo: atrai (inspiração, curiosidade)</a:t>
            </a:r>
          </a:p>
          <a:p>
            <a:pPr algn="l"/>
            <a:r>
              <a:rPr lang="pt-BR" dirty="0"/>
              <a:t>- Meio: relaciona (histórias, bastidores)</a:t>
            </a:r>
          </a:p>
          <a:p>
            <a:pPr algn="l"/>
            <a:r>
              <a:rPr lang="pt-BR" dirty="0"/>
              <a:t>- Fundo: converte (ofertas, provas, </a:t>
            </a:r>
            <a:r>
              <a:rPr lang="pt-BR" dirty="0" err="1"/>
              <a:t>CTAs</a:t>
            </a:r>
            <a:r>
              <a:rPr lang="pt-BR" dirty="0"/>
              <a:t>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35E2852-0EF6-7C50-AF20-349B2F604330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pt-BR" sz="29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Criando Conteúdos Estratégicos</a:t>
            </a:r>
          </a:p>
        </p:txBody>
      </p:sp>
    </p:spTree>
    <p:extLst>
      <p:ext uri="{BB962C8B-B14F-4D97-AF65-F5344CB8AC3E}">
        <p14:creationId xmlns:p14="http://schemas.microsoft.com/office/powerpoint/2010/main" val="164868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238E9881-ED16-6A50-1AD0-15B2533A2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8EC117B-266B-63EE-BF95-C2501501364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1B088735-9265-6B15-A7D2-FCFD9B33BE2A}"/>
              </a:ext>
            </a:extLst>
          </p:cNvPr>
          <p:cNvSpPr txBox="1">
            <a:spLocks/>
          </p:cNvSpPr>
          <p:nvPr/>
        </p:nvSpPr>
        <p:spPr>
          <a:xfrm>
            <a:off x="487970" y="12820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71500" indent="-457200" algn="l">
              <a:buFontTx/>
              <a:buChar char="-"/>
            </a:pPr>
            <a:r>
              <a:rPr lang="pt-BR" dirty="0"/>
              <a:t>ChatGPT</a:t>
            </a:r>
          </a:p>
          <a:p>
            <a:pPr marL="571500" indent="-457200" algn="l">
              <a:buFontTx/>
              <a:buChar char="-"/>
            </a:pPr>
            <a:r>
              <a:rPr lang="pt-BR" dirty="0"/>
              <a:t>Gemini</a:t>
            </a:r>
          </a:p>
          <a:p>
            <a:pPr marL="571500" indent="-457200" algn="l">
              <a:buFontTx/>
              <a:buChar char="-"/>
            </a:pPr>
            <a:r>
              <a:rPr lang="pt-BR" dirty="0"/>
              <a:t>Claude</a:t>
            </a:r>
          </a:p>
          <a:p>
            <a:pPr marL="571500" indent="-457200" algn="l">
              <a:buFontTx/>
              <a:buChar char="-"/>
            </a:pPr>
            <a:r>
              <a:rPr lang="pt-BR" dirty="0" err="1"/>
              <a:t>DeepSeek</a:t>
            </a:r>
            <a:endParaRPr lang="pt-BR" dirty="0"/>
          </a:p>
          <a:p>
            <a:pPr marL="571500" indent="-457200" algn="l">
              <a:buFontTx/>
              <a:buChar char="-"/>
            </a:pPr>
            <a:r>
              <a:rPr lang="pt-BR" dirty="0"/>
              <a:t>Manus</a:t>
            </a:r>
          </a:p>
          <a:p>
            <a:pPr marL="571500" indent="-457200" algn="l">
              <a:buFontTx/>
              <a:buChar char="-"/>
            </a:pPr>
            <a:r>
              <a:rPr lang="pt-BR" dirty="0" err="1"/>
              <a:t>Copilot</a:t>
            </a:r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24CBCC5-1A13-CC6D-89F4-2F1BF7CE5D0F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pt-BR" sz="29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Criando Conteúdos Estratégicos com </a:t>
            </a:r>
            <a:r>
              <a:rPr lang="pt-BR" sz="2900" b="1" spc="-200" dirty="0" err="1">
                <a:solidFill>
                  <a:srgbClr val="00061C"/>
                </a:solidFill>
                <a:latin typeface="Montserrat" panose="00000500000000000000" pitchFamily="2" charset="0"/>
              </a:rPr>
              <a:t>IAs</a:t>
            </a:r>
            <a:endParaRPr lang="pt-BR" sz="2900" b="1" spc="-200" dirty="0">
              <a:solidFill>
                <a:srgbClr val="00061C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53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FD6E812-220A-8A14-94AB-BEFA0FA09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CAC3835-8C37-98FD-BF42-3099E770C0A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0F5E921C-5E2F-3391-C838-C1BEE740890F}"/>
              </a:ext>
            </a:extLst>
          </p:cNvPr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30D4F777-1A91-3FD3-9F11-6D5327FEAFF2}"/>
              </a:ext>
            </a:extLst>
          </p:cNvPr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547614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858EDBE-41E2-41BF-6769-86126439F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A0975CB-B713-0EBC-67F4-DBD1AAE1365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23EB5F16-8352-AE9B-63BD-321A9B3F8E40}"/>
              </a:ext>
            </a:extLst>
          </p:cNvPr>
          <p:cNvSpPr txBox="1">
            <a:spLocks/>
          </p:cNvSpPr>
          <p:nvPr/>
        </p:nvSpPr>
        <p:spPr>
          <a:xfrm>
            <a:off x="730341" y="17271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dirty="0"/>
              <a:t>- Lives viram cortes, frases, carrosséis</a:t>
            </a:r>
          </a:p>
          <a:p>
            <a:pPr algn="l"/>
            <a:r>
              <a:rPr lang="pt-BR" dirty="0"/>
              <a:t>- Como fatiar conteúdo raiz em peças menores</a:t>
            </a:r>
          </a:p>
          <a:p>
            <a:pPr algn="l"/>
            <a:r>
              <a:rPr lang="pt-BR" dirty="0"/>
              <a:t>- Ferramentas: </a:t>
            </a:r>
            <a:r>
              <a:rPr lang="pt-BR" dirty="0" err="1"/>
              <a:t>Notion</a:t>
            </a:r>
            <a:r>
              <a:rPr lang="pt-BR" dirty="0"/>
              <a:t>, </a:t>
            </a:r>
            <a:r>
              <a:rPr lang="pt-BR" dirty="0" err="1"/>
              <a:t>CapCut</a:t>
            </a:r>
            <a:r>
              <a:rPr lang="pt-BR" dirty="0"/>
              <a:t>, ChatGPT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964D7C2-5215-9A55-D3D4-F33229DF4DC9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pt-BR" sz="31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Otimização de Conteúdos Densos</a:t>
            </a:r>
          </a:p>
        </p:txBody>
      </p:sp>
    </p:spTree>
    <p:extLst>
      <p:ext uri="{BB962C8B-B14F-4D97-AF65-F5344CB8AC3E}">
        <p14:creationId xmlns:p14="http://schemas.microsoft.com/office/powerpoint/2010/main" val="27366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5F5668DA-D5D4-8381-3E12-B7600945E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5B818DF5-DB43-7FEB-9D94-63F2D3C42F7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AD77E220-1A61-BC90-88EF-D05261A7CC1B}"/>
              </a:ext>
            </a:extLst>
          </p:cNvPr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8FA47F2-64A4-93EB-2719-27F070D11DAF}"/>
              </a:ext>
            </a:extLst>
          </p:cNvPr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55528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D5163F9-17CC-7FC4-4941-2463E52FF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00E65A1-EA1B-29CF-B6CB-6A214B40918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D0344EE1-758C-A9FD-EAC3-70038CDB8D8D}"/>
              </a:ext>
            </a:extLst>
          </p:cNvPr>
          <p:cNvSpPr txBox="1">
            <a:spLocks/>
          </p:cNvSpPr>
          <p:nvPr/>
        </p:nvSpPr>
        <p:spPr>
          <a:xfrm>
            <a:off x="623400" y="14627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dirty="0"/>
              <a:t>Sobre o que vamos falar?</a:t>
            </a:r>
          </a:p>
          <a:p>
            <a:pPr algn="l"/>
            <a:r>
              <a:rPr lang="pt-BR" dirty="0"/>
              <a:t>Com que tom de voz?</a:t>
            </a:r>
          </a:p>
          <a:p>
            <a:pPr algn="l"/>
            <a:r>
              <a:rPr lang="pt-BR" dirty="0"/>
              <a:t>Para quem é esse conteúdo?</a:t>
            </a:r>
          </a:p>
          <a:p>
            <a:pPr algn="l"/>
            <a:r>
              <a:rPr lang="pt-BR" dirty="0"/>
              <a:t>Com que objetivo?</a:t>
            </a:r>
          </a:p>
          <a:p>
            <a:pPr algn="l"/>
            <a:endParaRPr lang="pt-BR" dirty="0"/>
          </a:p>
          <a:p>
            <a:pPr marL="571500" indent="-457200" algn="l">
              <a:buFontTx/>
              <a:buChar char="-"/>
            </a:pPr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ED73E18-B3DD-F839-B1C1-C780BDAFA451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pt-BR" sz="36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Gestão de Conteúdo e Linhas Editoriais</a:t>
            </a:r>
          </a:p>
        </p:txBody>
      </p:sp>
    </p:spTree>
    <p:extLst>
      <p:ext uri="{BB962C8B-B14F-4D97-AF65-F5344CB8AC3E}">
        <p14:creationId xmlns:p14="http://schemas.microsoft.com/office/powerpoint/2010/main" val="263766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928C4C7-316A-02BC-789D-24DF9C672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6BD870C-52BE-6114-CA27-EF7289C7AFB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D20CC9B1-34C2-0360-0A01-322F2298F554}"/>
              </a:ext>
            </a:extLst>
          </p:cNvPr>
          <p:cNvSpPr txBox="1">
            <a:spLocks/>
          </p:cNvSpPr>
          <p:nvPr/>
        </p:nvSpPr>
        <p:spPr>
          <a:xfrm>
            <a:off x="408301" y="889818"/>
            <a:ext cx="8248406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sz="2200" dirty="0"/>
              <a:t>Exemplo prático (para redes sociais):</a:t>
            </a:r>
          </a:p>
          <a:p>
            <a:pPr algn="l"/>
            <a:endParaRPr lang="pt-BR" sz="2200" dirty="0"/>
          </a:p>
          <a:p>
            <a:pPr algn="l"/>
            <a:r>
              <a:rPr lang="pt-BR" sz="2200" dirty="0"/>
              <a:t>Uma marca pessoal de liderança pode ter estas linhas editoriais:</a:t>
            </a:r>
          </a:p>
          <a:p>
            <a:pPr marL="114300" indent="0" algn="l"/>
            <a:r>
              <a:rPr lang="pt-BR" sz="2200" dirty="0"/>
              <a:t>1.Inspiracional – frases, histórias de superação, motivação.</a:t>
            </a:r>
          </a:p>
          <a:p>
            <a:pPr marL="114300" indent="0" algn="l"/>
            <a:r>
              <a:rPr lang="pt-BR" sz="2200" dirty="0"/>
              <a:t>2. Educacional – dicas práticas sobre liderança, oratória, inteligência emocional.</a:t>
            </a:r>
          </a:p>
          <a:p>
            <a:pPr marL="114300" indent="0" algn="l"/>
            <a:r>
              <a:rPr lang="pt-BR" sz="2200" dirty="0"/>
              <a:t>3. Bastidores – rotina do mentor, livros que está lendo, eventos que participa.</a:t>
            </a:r>
          </a:p>
          <a:p>
            <a:pPr marL="114300" indent="0" algn="l"/>
            <a:r>
              <a:rPr lang="pt-BR" sz="2200" dirty="0"/>
              <a:t>4. Prova social – depoimentos de </a:t>
            </a:r>
            <a:r>
              <a:rPr lang="pt-BR" sz="2200" dirty="0" err="1"/>
              <a:t>mentorados</a:t>
            </a:r>
            <a:r>
              <a:rPr lang="pt-BR" sz="2200" dirty="0"/>
              <a:t>, fotos de turmas, resultados.</a:t>
            </a:r>
          </a:p>
          <a:p>
            <a:pPr marL="114300" indent="0" algn="l"/>
            <a:r>
              <a:rPr lang="pt-BR" sz="2200" dirty="0"/>
              <a:t>5. Oferta direta – chamadas para cursos, mentorias ou eventos pagos.</a:t>
            </a:r>
          </a:p>
          <a:p>
            <a:pPr marL="571500" indent="-457200" algn="l">
              <a:buFontTx/>
              <a:buChar char="-"/>
            </a:pPr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4ABA99A-A311-147F-53E7-95F3C56C0B13}"/>
              </a:ext>
            </a:extLst>
          </p:cNvPr>
          <p:cNvSpPr txBox="1">
            <a:spLocks/>
          </p:cNvSpPr>
          <p:nvPr/>
        </p:nvSpPr>
        <p:spPr>
          <a:xfrm>
            <a:off x="272204" y="2908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pt-BR" sz="36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Gestão de Conteúdo e Linhas Editoriais</a:t>
            </a:r>
          </a:p>
        </p:txBody>
      </p:sp>
    </p:spTree>
    <p:extLst>
      <p:ext uri="{BB962C8B-B14F-4D97-AF65-F5344CB8AC3E}">
        <p14:creationId xmlns:p14="http://schemas.microsoft.com/office/powerpoint/2010/main" val="40989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AF37E21-AA99-3C6B-0CC3-CC3CDA61B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5D1CD0D-6412-5FB4-6D93-65234FAAB9E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04AE0E-C230-0269-1282-418CAB3378CF}"/>
              </a:ext>
            </a:extLst>
          </p:cNvPr>
          <p:cNvSpPr txBox="1">
            <a:spLocks/>
          </p:cNvSpPr>
          <p:nvPr/>
        </p:nvSpPr>
        <p:spPr>
          <a:xfrm>
            <a:off x="429658" y="31995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pt-BR" sz="3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Qual a rede social?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7F40E27-1742-1DE9-BDAC-A19F5D754766}"/>
              </a:ext>
            </a:extLst>
          </p:cNvPr>
          <p:cNvSpPr txBox="1">
            <a:spLocks/>
          </p:cNvSpPr>
          <p:nvPr/>
        </p:nvSpPr>
        <p:spPr>
          <a:xfrm>
            <a:off x="429658" y="1407143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sz="2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- Instagram: visual, rápido, forte engajamento</a:t>
            </a:r>
          </a:p>
          <a:p>
            <a:pPr algn="l"/>
            <a:r>
              <a:rPr lang="pt-BR" sz="2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- Facebook: narrativo, alcance orgânico reduzido</a:t>
            </a:r>
          </a:p>
          <a:p>
            <a:pPr algn="l"/>
            <a:r>
              <a:rPr lang="pt-BR" sz="2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- LinkedIn: autoridade, networking</a:t>
            </a:r>
          </a:p>
          <a:p>
            <a:pPr algn="l"/>
            <a:r>
              <a:rPr lang="pt-BR" sz="2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- YouTube: vídeos longos, SEO</a:t>
            </a:r>
          </a:p>
          <a:p>
            <a:pPr algn="l"/>
            <a:r>
              <a:rPr lang="pt-BR" sz="2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- TikTok: viralidade, humor, trends</a:t>
            </a:r>
          </a:p>
        </p:txBody>
      </p:sp>
    </p:spTree>
    <p:extLst>
      <p:ext uri="{BB962C8B-B14F-4D97-AF65-F5344CB8AC3E}">
        <p14:creationId xmlns:p14="http://schemas.microsoft.com/office/powerpoint/2010/main" val="258824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34FE579-525F-4A2C-D3E4-CF6790FD9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4ECF6CB9-12B2-F7EF-6324-01AA9E6FECF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10627791-8754-8893-47A2-6A832C544CC0}"/>
              </a:ext>
            </a:extLst>
          </p:cNvPr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4003351-6CC6-AE70-508C-FAB3C2D93506}"/>
              </a:ext>
            </a:extLst>
          </p:cNvPr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495509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87ABE47-801F-211A-EDC1-6EF20CD93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6325251-E2DD-DDEE-2E4F-1785260200D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CC383F13-6829-859C-B97C-BB7304EA4ED5}"/>
              </a:ext>
            </a:extLst>
          </p:cNvPr>
          <p:cNvSpPr txBox="1">
            <a:spLocks/>
          </p:cNvSpPr>
          <p:nvPr/>
        </p:nvSpPr>
        <p:spPr>
          <a:xfrm>
            <a:off x="543055" y="159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dirty="0"/>
              <a:t>- Criar 3 linhas editoriais para um perfil</a:t>
            </a:r>
          </a:p>
          <a:p>
            <a:pPr marL="114300" indent="0" algn="l"/>
            <a:r>
              <a:rPr lang="pt-BR" sz="2000" dirty="0" err="1"/>
              <a:t>Ex</a:t>
            </a:r>
            <a:r>
              <a:rPr lang="pt-BR" sz="2000" dirty="0"/>
              <a:t>: Segunda = Motivacional | Quarta = Dica prática | Sexta = Bastidores</a:t>
            </a:r>
          </a:p>
          <a:p>
            <a:pPr marL="571500" indent="-457200" algn="l">
              <a:buFontTx/>
              <a:buChar char="-"/>
            </a:pPr>
            <a:endParaRPr lang="pt-BR" dirty="0"/>
          </a:p>
          <a:p>
            <a:pPr algn="l"/>
            <a:r>
              <a:rPr lang="pt-BR" dirty="0"/>
              <a:t>- Usar </a:t>
            </a:r>
            <a:r>
              <a:rPr lang="pt-BR" dirty="0" err="1"/>
              <a:t>IAs</a:t>
            </a:r>
            <a:r>
              <a:rPr lang="pt-BR" dirty="0"/>
              <a:t> para gerar ideias de conteúdo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FE647C1-1DB7-459D-7870-5D4F55941973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lnSpc>
                <a:spcPct val="127000"/>
              </a:lnSpc>
              <a:spcAft>
                <a:spcPts val="800"/>
              </a:spcAft>
              <a:buClr>
                <a:srgbClr val="000000"/>
              </a:buClr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Atividade Prática: Linhas Editoriais</a:t>
            </a:r>
          </a:p>
        </p:txBody>
      </p:sp>
    </p:spTree>
    <p:extLst>
      <p:ext uri="{BB962C8B-B14F-4D97-AF65-F5344CB8AC3E}">
        <p14:creationId xmlns:p14="http://schemas.microsoft.com/office/powerpoint/2010/main" val="3730666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56FEFBBC-0823-38F3-DB29-F394090E4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12FC8684-4204-D812-50D4-D52DD067A6C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931D4C02-06C9-453D-5A13-3E210274ECE0}"/>
              </a:ext>
            </a:extLst>
          </p:cNvPr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C9CA3C32-5C07-4BE2-3FFC-9EBF3730C4A9}"/>
              </a:ext>
            </a:extLst>
          </p:cNvPr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59182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2442A95-8F8D-4316-D9F6-DD6E1E63C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831E654-79E2-C661-7019-8D481DD89DF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D9A65247-F1FC-6129-0D4A-CF87C976190E}"/>
              </a:ext>
            </a:extLst>
          </p:cNvPr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CB34341-E6E5-267C-B086-E0C1F5D06308}"/>
              </a:ext>
            </a:extLst>
          </p:cNvPr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80315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398A141-4FF1-8054-D5F8-98C189CFD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DD0AD5F-1151-4CA5-62D7-867E678E555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69AC7DF2-8233-185B-4B7D-2FAD8B33C3A2}"/>
              </a:ext>
            </a:extLst>
          </p:cNvPr>
          <p:cNvSpPr txBox="1">
            <a:spLocks/>
          </p:cNvSpPr>
          <p:nvPr/>
        </p:nvSpPr>
        <p:spPr>
          <a:xfrm>
            <a:off x="1270167" y="1582133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dirty="0"/>
              <a:t>- Onde está seu público?</a:t>
            </a:r>
          </a:p>
          <a:p>
            <a:pPr algn="l"/>
            <a:r>
              <a:rPr lang="pt-BR" dirty="0"/>
              <a:t>- Qual formato você domina?</a:t>
            </a:r>
          </a:p>
          <a:p>
            <a:pPr algn="l"/>
            <a:r>
              <a:rPr lang="pt-BR" dirty="0"/>
              <a:t>- Orçamento e tempo disponível</a:t>
            </a:r>
          </a:p>
          <a:p>
            <a:pPr algn="l"/>
            <a:r>
              <a:rPr lang="pt-BR" dirty="0"/>
              <a:t>- Potencial de retorno e métricas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EE5DDE0-6142-A12A-4FD9-A2D4DB5AFE13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lnSpc>
                <a:spcPct val="180000"/>
              </a:lnSpc>
              <a:buClr>
                <a:srgbClr val="000000"/>
              </a:buClr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Critérios de Escolha de Plataforma</a:t>
            </a:r>
          </a:p>
        </p:txBody>
      </p:sp>
    </p:spTree>
    <p:extLst>
      <p:ext uri="{BB962C8B-B14F-4D97-AF65-F5344CB8AC3E}">
        <p14:creationId xmlns:p14="http://schemas.microsoft.com/office/powerpoint/2010/main" val="212933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4702D1A1-34C7-AB13-FB78-0EF683092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6DA01844-246E-AD96-EB76-163687B42E5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85E07DB2-E05F-0A1A-9781-D399C255517F}"/>
              </a:ext>
            </a:extLst>
          </p:cNvPr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C88FA369-CED0-3D9F-0F3F-8E40983BF49E}"/>
              </a:ext>
            </a:extLst>
          </p:cNvPr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63501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79A8C90-3DB5-1DE3-C9AC-4FE539661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94282F8-A726-C08D-9082-1B301BFFE51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91004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CA00B1D-61A5-FFAF-F6D6-8DD5791C86CC}"/>
              </a:ext>
            </a:extLst>
          </p:cNvPr>
          <p:cNvSpPr txBox="1">
            <a:spLocks/>
          </p:cNvSpPr>
          <p:nvPr/>
        </p:nvSpPr>
        <p:spPr>
          <a:xfrm>
            <a:off x="432386" y="17271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dirty="0"/>
              <a:t>- Identidade visual fortalece reconhecimento</a:t>
            </a:r>
          </a:p>
          <a:p>
            <a:pPr algn="l"/>
            <a:r>
              <a:rPr lang="pt-BR" dirty="0"/>
              <a:t>- Elementos: logo, cores, tipografia, estilo</a:t>
            </a:r>
          </a:p>
          <a:p>
            <a:pPr algn="l"/>
            <a:r>
              <a:rPr lang="pt-BR" dirty="0"/>
              <a:t>- Coerência entre postagens e linguagem visual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1A14BA6-5BA6-9CB7-D784-2D8A88010983}"/>
              </a:ext>
            </a:extLst>
          </p:cNvPr>
          <p:cNvSpPr txBox="1">
            <a:spLocks/>
          </p:cNvSpPr>
          <p:nvPr/>
        </p:nvSpPr>
        <p:spPr>
          <a:xfrm>
            <a:off x="623400" y="434008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lnSpc>
                <a:spcPct val="160000"/>
              </a:lnSpc>
              <a:buClr>
                <a:srgbClr val="000000"/>
              </a:buClr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Branding nas Mídias Sociais</a:t>
            </a:r>
          </a:p>
        </p:txBody>
      </p:sp>
    </p:spTree>
    <p:extLst>
      <p:ext uri="{BB962C8B-B14F-4D97-AF65-F5344CB8AC3E}">
        <p14:creationId xmlns:p14="http://schemas.microsoft.com/office/powerpoint/2010/main" val="86687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3CFFF53C-61D5-200B-8581-14BF25D5E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0E95D018-1E99-1199-9BD4-989A5244DBB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1EACF155-2C54-0ABA-88DE-226657797265}"/>
              </a:ext>
            </a:extLst>
          </p:cNvPr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6E314154-E5D5-3A41-238A-B0F17553AB19}"/>
              </a:ext>
            </a:extLst>
          </p:cNvPr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73593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0">
          <a:extLst>
            <a:ext uri="{FF2B5EF4-FFF2-40B4-BE49-F238E27FC236}">
              <a16:creationId xmlns:a16="http://schemas.microsoft.com/office/drawing/2014/main" id="{E0E492D8-33CB-005F-5336-36C5FE5BB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D8769CC-73EE-75A9-26F4-EB56EC8593C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DC93353-18CA-52DC-3E98-92F3F07D32C5}"/>
              </a:ext>
            </a:extLst>
          </p:cNvPr>
          <p:cNvSpPr txBox="1">
            <a:spLocks/>
          </p:cNvSpPr>
          <p:nvPr/>
        </p:nvSpPr>
        <p:spPr>
          <a:xfrm>
            <a:off x="498987" y="17271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dirty="0"/>
              <a:t>- Objetivos: Engajamento, Autoridade, Conversão</a:t>
            </a:r>
          </a:p>
          <a:p>
            <a:pPr algn="l"/>
            <a:r>
              <a:rPr lang="pt-BR" dirty="0"/>
              <a:t>- Público: primário e secundário</a:t>
            </a:r>
          </a:p>
          <a:p>
            <a:pPr algn="l"/>
            <a:r>
              <a:rPr lang="pt-BR" dirty="0"/>
              <a:t>- Mensagem-chave: clara, memorável, emocional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C116EB2-A702-922F-CD4D-C7ED6145CAD4}"/>
              </a:ext>
            </a:extLst>
          </p:cNvPr>
          <p:cNvSpPr txBox="1">
            <a:spLocks/>
          </p:cNvSpPr>
          <p:nvPr/>
        </p:nvSpPr>
        <p:spPr>
          <a:xfrm>
            <a:off x="311695" y="478076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lnSpc>
                <a:spcPct val="130000"/>
              </a:lnSpc>
              <a:buClr>
                <a:srgbClr val="000000"/>
              </a:buClr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Definindo Objetivos e Mensagens-chave</a:t>
            </a:r>
          </a:p>
        </p:txBody>
      </p:sp>
    </p:spTree>
    <p:extLst>
      <p:ext uri="{BB962C8B-B14F-4D97-AF65-F5344CB8AC3E}">
        <p14:creationId xmlns:p14="http://schemas.microsoft.com/office/powerpoint/2010/main" val="2713718147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A42AFB24-BCB5-7960-37AB-3E5F56AE2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3735E8E0-1A6A-8B54-AEDF-B6F1FFF8662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0F845715-AEEB-3159-E9CD-D7E30EA50F45}"/>
              </a:ext>
            </a:extLst>
          </p:cNvPr>
          <p:cNvSpPr txBox="1"/>
          <p:nvPr/>
        </p:nvSpPr>
        <p:spPr>
          <a:xfrm>
            <a:off x="837850" y="1494186"/>
            <a:ext cx="6323113" cy="217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Mídias Digitais e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Comunicação Assertiva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CAF432E-12A9-D5A1-7CDB-2B224116CFAD}"/>
              </a:ext>
            </a:extLst>
          </p:cNvPr>
          <p:cNvSpPr txBox="1"/>
          <p:nvPr/>
        </p:nvSpPr>
        <p:spPr>
          <a:xfrm>
            <a:off x="837850" y="2432052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06092234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4285F4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</TotalTime>
  <Words>506</Words>
  <Application>Microsoft Office PowerPoint</Application>
  <PresentationFormat>Apresentação na tela (16:9)</PresentationFormat>
  <Paragraphs>102</Paragraphs>
  <Slides>22</Slides>
  <Notes>22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Montserrat</vt:lpstr>
      <vt:lpstr>Arial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asus</dc:creator>
  <cp:lastModifiedBy>Giovani Capri</cp:lastModifiedBy>
  <cp:revision>7</cp:revision>
  <dcterms:modified xsi:type="dcterms:W3CDTF">2026-03-30T10:33:15Z</dcterms:modified>
</cp:coreProperties>
</file>